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embeddedFontLst>
    <p:embeddedFont>
      <p:font typeface="Canva Sans" panose="020B0604020202020204" charset="0"/>
      <p:regular r:id="rId11"/>
    </p:embeddedFont>
    <p:embeddedFont>
      <p:font typeface="Canva Sans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B5E7"/>
        </a:solidFill>
        <a:effectLst/>
      </p:bgPr>
    </p:bg>
    <p:spTree>
      <p:nvGrpSpPr>
        <p:cNvPr id="1" name=""/>
        <p:cNvGrpSpPr/>
        <p:nvPr/>
      </p:nvGrpSpPr>
      <p:grpSpPr>
        <a:xfrm>
          <a:off x="0" y="0"/>
          <a:ext cx="0" cy="0"/>
          <a:chOff x="0" y="0"/>
          <a:chExt cx="0" cy="0"/>
        </a:xfrm>
      </p:grpSpPr>
      <p:grpSp>
        <p:nvGrpSpPr>
          <p:cNvPr id="2" name="Group 2"/>
          <p:cNvGrpSpPr/>
          <p:nvPr/>
        </p:nvGrpSpPr>
        <p:grpSpPr>
          <a:xfrm>
            <a:off x="-661932" y="9133585"/>
            <a:ext cx="7583013" cy="1651273"/>
            <a:chOff x="0" y="0"/>
            <a:chExt cx="1997172" cy="434903"/>
          </a:xfrm>
        </p:grpSpPr>
        <p:sp>
          <p:nvSpPr>
            <p:cNvPr id="3" name="Freeform 3"/>
            <p:cNvSpPr/>
            <p:nvPr/>
          </p:nvSpPr>
          <p:spPr>
            <a:xfrm>
              <a:off x="0" y="0"/>
              <a:ext cx="1997172" cy="434903"/>
            </a:xfrm>
            <a:custGeom>
              <a:avLst/>
              <a:gdLst/>
              <a:ahLst/>
              <a:cxnLst/>
              <a:rect l="l" t="t" r="r" b="b"/>
              <a:pathLst>
                <a:path w="1997172" h="434903">
                  <a:moveTo>
                    <a:pt x="52069" y="0"/>
                  </a:moveTo>
                  <a:lnTo>
                    <a:pt x="1945103" y="0"/>
                  </a:lnTo>
                  <a:cubicBezTo>
                    <a:pt x="1958913" y="0"/>
                    <a:pt x="1972157" y="5486"/>
                    <a:pt x="1981921" y="15251"/>
                  </a:cubicBezTo>
                  <a:cubicBezTo>
                    <a:pt x="1991686" y="25015"/>
                    <a:pt x="1997172" y="38259"/>
                    <a:pt x="1997172" y="52069"/>
                  </a:cubicBezTo>
                  <a:lnTo>
                    <a:pt x="1997172" y="382835"/>
                  </a:lnTo>
                  <a:cubicBezTo>
                    <a:pt x="1997172" y="396644"/>
                    <a:pt x="1991686" y="409888"/>
                    <a:pt x="1981921" y="419653"/>
                  </a:cubicBezTo>
                  <a:cubicBezTo>
                    <a:pt x="1972157" y="429417"/>
                    <a:pt x="1958913" y="434903"/>
                    <a:pt x="1945103" y="434903"/>
                  </a:cubicBezTo>
                  <a:lnTo>
                    <a:pt x="52069" y="434903"/>
                  </a:lnTo>
                  <a:cubicBezTo>
                    <a:pt x="38259" y="434903"/>
                    <a:pt x="25015" y="429417"/>
                    <a:pt x="15251" y="419653"/>
                  </a:cubicBezTo>
                  <a:cubicBezTo>
                    <a:pt x="5486" y="409888"/>
                    <a:pt x="0" y="396644"/>
                    <a:pt x="0" y="382835"/>
                  </a:cubicBezTo>
                  <a:lnTo>
                    <a:pt x="0" y="52069"/>
                  </a:lnTo>
                  <a:cubicBezTo>
                    <a:pt x="0" y="38259"/>
                    <a:pt x="5486" y="25015"/>
                    <a:pt x="15251" y="15251"/>
                  </a:cubicBezTo>
                  <a:cubicBezTo>
                    <a:pt x="25015" y="5486"/>
                    <a:pt x="38259" y="0"/>
                    <a:pt x="52069" y="0"/>
                  </a:cubicBezTo>
                  <a:close/>
                </a:path>
              </a:pathLst>
            </a:custGeom>
            <a:solidFill>
              <a:srgbClr val="FFF5E8"/>
            </a:solidFill>
          </p:spPr>
          <p:txBody>
            <a:bodyPr/>
            <a:lstStyle/>
            <a:p>
              <a:endParaRPr lang="en-US"/>
            </a:p>
          </p:txBody>
        </p:sp>
        <p:sp>
          <p:nvSpPr>
            <p:cNvPr id="4" name="TextBox 4"/>
            <p:cNvSpPr txBox="1"/>
            <p:nvPr/>
          </p:nvSpPr>
          <p:spPr>
            <a:xfrm>
              <a:off x="0" y="47625"/>
              <a:ext cx="1997172" cy="387278"/>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flipH="1">
            <a:off x="7633986" y="1181150"/>
            <a:ext cx="10160382" cy="8239146"/>
          </a:xfrm>
          <a:custGeom>
            <a:avLst/>
            <a:gdLst/>
            <a:ahLst/>
            <a:cxnLst/>
            <a:rect l="l" t="t" r="r" b="b"/>
            <a:pathLst>
              <a:path w="10160382" h="8239146">
                <a:moveTo>
                  <a:pt x="10160382" y="0"/>
                </a:moveTo>
                <a:lnTo>
                  <a:pt x="0" y="0"/>
                </a:lnTo>
                <a:lnTo>
                  <a:pt x="0" y="8239147"/>
                </a:lnTo>
                <a:lnTo>
                  <a:pt x="10160382" y="8239147"/>
                </a:lnTo>
                <a:lnTo>
                  <a:pt x="1016038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579242" y="1181150"/>
            <a:ext cx="435801" cy="435801"/>
          </a:xfrm>
          <a:custGeom>
            <a:avLst/>
            <a:gdLst/>
            <a:ahLst/>
            <a:cxnLst/>
            <a:rect l="l" t="t" r="r" b="b"/>
            <a:pathLst>
              <a:path w="435801" h="435801">
                <a:moveTo>
                  <a:pt x="0" y="0"/>
                </a:moveTo>
                <a:lnTo>
                  <a:pt x="435801" y="0"/>
                </a:lnTo>
                <a:lnTo>
                  <a:pt x="435801" y="435801"/>
                </a:lnTo>
                <a:lnTo>
                  <a:pt x="0" y="4358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0" y="171858"/>
            <a:ext cx="2890186" cy="2890186"/>
          </a:xfrm>
          <a:custGeom>
            <a:avLst/>
            <a:gdLst/>
            <a:ahLst/>
            <a:cxnLst/>
            <a:rect l="l" t="t" r="r" b="b"/>
            <a:pathLst>
              <a:path w="2890186" h="2890186">
                <a:moveTo>
                  <a:pt x="0" y="0"/>
                </a:moveTo>
                <a:lnTo>
                  <a:pt x="2890186" y="0"/>
                </a:lnTo>
                <a:lnTo>
                  <a:pt x="2890186" y="2890187"/>
                </a:lnTo>
                <a:lnTo>
                  <a:pt x="0" y="2890187"/>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1269677" y="9467922"/>
            <a:ext cx="5209247" cy="318136"/>
          </a:xfrm>
          <a:prstGeom prst="rect">
            <a:avLst/>
          </a:prstGeom>
        </p:spPr>
        <p:txBody>
          <a:bodyPr lIns="0" tIns="0" rIns="0" bIns="0" rtlCol="0" anchor="t">
            <a:spAutoFit/>
          </a:bodyPr>
          <a:lstStyle/>
          <a:p>
            <a:pPr>
              <a:lnSpc>
                <a:spcPts val="2400"/>
              </a:lnSpc>
            </a:pPr>
            <a:r>
              <a:rPr lang="en-US" sz="2400" spc="240">
                <a:solidFill>
                  <a:srgbClr val="8AB5E7"/>
                </a:solidFill>
                <a:latin typeface="Canva Sans Bold"/>
              </a:rPr>
              <a:t>www.annesplace.org</a:t>
            </a:r>
          </a:p>
        </p:txBody>
      </p:sp>
      <p:sp>
        <p:nvSpPr>
          <p:cNvPr id="9" name="TextBox 9"/>
          <p:cNvSpPr txBox="1"/>
          <p:nvPr/>
        </p:nvSpPr>
        <p:spPr>
          <a:xfrm>
            <a:off x="575517" y="4007749"/>
            <a:ext cx="9194986" cy="2943225"/>
          </a:xfrm>
          <a:prstGeom prst="rect">
            <a:avLst/>
          </a:prstGeom>
        </p:spPr>
        <p:txBody>
          <a:bodyPr lIns="0" tIns="0" rIns="0" bIns="0" rtlCol="0" anchor="t">
            <a:spAutoFit/>
          </a:bodyPr>
          <a:lstStyle/>
          <a:p>
            <a:pPr>
              <a:lnSpc>
                <a:spcPts val="11700"/>
              </a:lnSpc>
            </a:pPr>
            <a:r>
              <a:rPr lang="en-US" sz="9000">
                <a:solidFill>
                  <a:srgbClr val="FFF5E8"/>
                </a:solidFill>
                <a:latin typeface="Canva Sans Bold"/>
              </a:rPr>
              <a:t>Building Futures Together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8"/>
        </a:solidFill>
        <a:effectLst/>
      </p:bgPr>
    </p:bg>
    <p:spTree>
      <p:nvGrpSpPr>
        <p:cNvPr id="1" name=""/>
        <p:cNvGrpSpPr/>
        <p:nvPr/>
      </p:nvGrpSpPr>
      <p:grpSpPr>
        <a:xfrm>
          <a:off x="0" y="0"/>
          <a:ext cx="0" cy="0"/>
          <a:chOff x="0" y="0"/>
          <a:chExt cx="0" cy="0"/>
        </a:xfrm>
      </p:grpSpPr>
      <p:sp>
        <p:nvSpPr>
          <p:cNvPr id="2" name="Freeform 2"/>
          <p:cNvSpPr/>
          <p:nvPr/>
        </p:nvSpPr>
        <p:spPr>
          <a:xfrm>
            <a:off x="1410534" y="3446662"/>
            <a:ext cx="6890222" cy="7030838"/>
          </a:xfrm>
          <a:custGeom>
            <a:avLst/>
            <a:gdLst/>
            <a:ahLst/>
            <a:cxnLst/>
            <a:rect l="l" t="t" r="r" b="b"/>
            <a:pathLst>
              <a:path w="6890222" h="7030838">
                <a:moveTo>
                  <a:pt x="0" y="0"/>
                </a:moveTo>
                <a:lnTo>
                  <a:pt x="6890222" y="0"/>
                </a:lnTo>
                <a:lnTo>
                  <a:pt x="6890222" y="7030839"/>
                </a:lnTo>
                <a:lnTo>
                  <a:pt x="0" y="70308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911667" y="1162050"/>
            <a:ext cx="14464666" cy="2108200"/>
          </a:xfrm>
          <a:prstGeom prst="rect">
            <a:avLst/>
          </a:prstGeom>
        </p:spPr>
        <p:txBody>
          <a:bodyPr lIns="0" tIns="0" rIns="0" bIns="0" rtlCol="0" anchor="t">
            <a:spAutoFit/>
          </a:bodyPr>
          <a:lstStyle/>
          <a:p>
            <a:pPr algn="ctr">
              <a:lnSpc>
                <a:spcPts val="8449"/>
              </a:lnSpc>
            </a:pPr>
            <a:r>
              <a:rPr lang="en-US" sz="6499">
                <a:solidFill>
                  <a:srgbClr val="8AB5E7"/>
                </a:solidFill>
                <a:latin typeface="Canva Sans Bold"/>
              </a:rPr>
              <a:t>We build strength, stability, and self reliance through housing</a:t>
            </a:r>
          </a:p>
        </p:txBody>
      </p:sp>
      <p:sp>
        <p:nvSpPr>
          <p:cNvPr id="4" name="TextBox 4"/>
          <p:cNvSpPr txBox="1"/>
          <p:nvPr/>
        </p:nvSpPr>
        <p:spPr>
          <a:xfrm>
            <a:off x="9859476" y="4848225"/>
            <a:ext cx="7399824" cy="4274819"/>
          </a:xfrm>
          <a:prstGeom prst="rect">
            <a:avLst/>
          </a:prstGeom>
        </p:spPr>
        <p:txBody>
          <a:bodyPr lIns="0" tIns="0" rIns="0" bIns="0" rtlCol="0" anchor="t">
            <a:spAutoFit/>
          </a:bodyPr>
          <a:lstStyle/>
          <a:p>
            <a:pPr>
              <a:lnSpc>
                <a:spcPts val="3780"/>
              </a:lnSpc>
            </a:pPr>
            <a:r>
              <a:rPr lang="en-US" sz="2700" spc="54">
                <a:solidFill>
                  <a:srgbClr val="000000"/>
                </a:solidFill>
                <a:latin typeface="Canva Sans"/>
              </a:rPr>
              <a:t>At Anne's Place, we are excited to launch our Partner Program, an initiative designed to forge meaningful partnerships with community organizations, businesses, and individuals who share our commitment to providing stable housing and support services. By becoming a partner, you have the unique opportunity to directly improve the lives of our residents.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AB5E7"/>
        </a:solidFill>
        <a:effectLst/>
      </p:bgPr>
    </p:bg>
    <p:spTree>
      <p:nvGrpSpPr>
        <p:cNvPr id="1" name=""/>
        <p:cNvGrpSpPr/>
        <p:nvPr/>
      </p:nvGrpSpPr>
      <p:grpSpPr>
        <a:xfrm>
          <a:off x="0" y="0"/>
          <a:ext cx="0" cy="0"/>
          <a:chOff x="0" y="0"/>
          <a:chExt cx="0" cy="0"/>
        </a:xfrm>
      </p:grpSpPr>
      <p:sp>
        <p:nvSpPr>
          <p:cNvPr id="2" name="Freeform 2"/>
          <p:cNvSpPr/>
          <p:nvPr/>
        </p:nvSpPr>
        <p:spPr>
          <a:xfrm>
            <a:off x="10827762" y="873319"/>
            <a:ext cx="5254278" cy="5053660"/>
          </a:xfrm>
          <a:custGeom>
            <a:avLst/>
            <a:gdLst/>
            <a:ahLst/>
            <a:cxnLst/>
            <a:rect l="l" t="t" r="r" b="b"/>
            <a:pathLst>
              <a:path w="5254278" h="5053660">
                <a:moveTo>
                  <a:pt x="0" y="0"/>
                </a:moveTo>
                <a:lnTo>
                  <a:pt x="5254278" y="0"/>
                </a:lnTo>
                <a:lnTo>
                  <a:pt x="5254278" y="5053660"/>
                </a:lnTo>
                <a:lnTo>
                  <a:pt x="0" y="50536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0827762" y="7003386"/>
            <a:ext cx="6863016" cy="2108200"/>
          </a:xfrm>
          <a:prstGeom prst="rect">
            <a:avLst/>
          </a:prstGeom>
        </p:spPr>
        <p:txBody>
          <a:bodyPr lIns="0" tIns="0" rIns="0" bIns="0" rtlCol="0" anchor="t">
            <a:spAutoFit/>
          </a:bodyPr>
          <a:lstStyle/>
          <a:p>
            <a:pPr>
              <a:lnSpc>
                <a:spcPts val="8450"/>
              </a:lnSpc>
            </a:pPr>
            <a:r>
              <a:rPr lang="en-US" sz="6500">
                <a:solidFill>
                  <a:srgbClr val="FFF5E8"/>
                </a:solidFill>
                <a:latin typeface="Canva Sans Bold"/>
              </a:rPr>
              <a:t>Going</a:t>
            </a:r>
          </a:p>
          <a:p>
            <a:pPr>
              <a:lnSpc>
                <a:spcPts val="8450"/>
              </a:lnSpc>
            </a:pPr>
            <a:r>
              <a:rPr lang="en-US" sz="6500">
                <a:solidFill>
                  <a:srgbClr val="FFF5E8"/>
                </a:solidFill>
                <a:latin typeface="Canva Sans Bold"/>
              </a:rPr>
              <a:t>beyond builds</a:t>
            </a:r>
          </a:p>
        </p:txBody>
      </p:sp>
      <p:sp>
        <p:nvSpPr>
          <p:cNvPr id="4" name="TextBox 4"/>
          <p:cNvSpPr txBox="1"/>
          <p:nvPr/>
        </p:nvSpPr>
        <p:spPr>
          <a:xfrm>
            <a:off x="1269677" y="2222917"/>
            <a:ext cx="7134299" cy="5703569"/>
          </a:xfrm>
          <a:prstGeom prst="rect">
            <a:avLst/>
          </a:prstGeom>
        </p:spPr>
        <p:txBody>
          <a:bodyPr lIns="0" tIns="0" rIns="0" bIns="0" rtlCol="0" anchor="t">
            <a:spAutoFit/>
          </a:bodyPr>
          <a:lstStyle/>
          <a:p>
            <a:pPr>
              <a:lnSpc>
                <a:spcPts val="3780"/>
              </a:lnSpc>
            </a:pPr>
            <a:r>
              <a:rPr lang="en-US" sz="2700" spc="54">
                <a:solidFill>
                  <a:srgbClr val="FFF5E8"/>
                </a:solidFill>
                <a:latin typeface="Canva Sans"/>
              </a:rPr>
              <a:t>Our Partner Program allows you to support the cost of housing and vital support services for one or more residents for an entire year. This commitment ensures a stable and secure environment for individuals who would otherwise be homeless in Washington, DC. Your partnership goes beyond financial support; it becomes a lifeline for those in need, fostering independence, and building a sense of belonging within the community.</a:t>
            </a:r>
          </a:p>
        </p:txBody>
      </p:sp>
      <p:sp>
        <p:nvSpPr>
          <p:cNvPr id="5" name="TextBox 5"/>
          <p:cNvSpPr txBox="1"/>
          <p:nvPr/>
        </p:nvSpPr>
        <p:spPr>
          <a:xfrm>
            <a:off x="1269677" y="1529731"/>
            <a:ext cx="6271345" cy="375921"/>
          </a:xfrm>
          <a:prstGeom prst="rect">
            <a:avLst/>
          </a:prstGeom>
        </p:spPr>
        <p:txBody>
          <a:bodyPr lIns="0" tIns="0" rIns="0" bIns="0" rtlCol="0" anchor="t">
            <a:spAutoFit/>
          </a:bodyPr>
          <a:lstStyle/>
          <a:p>
            <a:pPr>
              <a:lnSpc>
                <a:spcPts val="2800"/>
              </a:lnSpc>
            </a:pPr>
            <a:r>
              <a:rPr lang="en-US" sz="2800" spc="56">
                <a:solidFill>
                  <a:srgbClr val="FFF5E8"/>
                </a:solidFill>
                <a:latin typeface="Canva Sans Bold"/>
              </a:rPr>
              <a:t>OUR PARTNER PROGRAM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8"/>
        </a:solidFill>
        <a:effectLst/>
      </p:bgPr>
    </p:bg>
    <p:spTree>
      <p:nvGrpSpPr>
        <p:cNvPr id="1" name=""/>
        <p:cNvGrpSpPr/>
        <p:nvPr/>
      </p:nvGrpSpPr>
      <p:grpSpPr>
        <a:xfrm>
          <a:off x="0" y="0"/>
          <a:ext cx="0" cy="0"/>
          <a:chOff x="0" y="0"/>
          <a:chExt cx="0" cy="0"/>
        </a:xfrm>
      </p:grpSpPr>
      <p:sp>
        <p:nvSpPr>
          <p:cNvPr id="2" name="TextBox 2"/>
          <p:cNvSpPr txBox="1"/>
          <p:nvPr/>
        </p:nvSpPr>
        <p:spPr>
          <a:xfrm>
            <a:off x="4167087" y="479425"/>
            <a:ext cx="9953825" cy="1041400"/>
          </a:xfrm>
          <a:prstGeom prst="rect">
            <a:avLst/>
          </a:prstGeom>
        </p:spPr>
        <p:txBody>
          <a:bodyPr lIns="0" tIns="0" rIns="0" bIns="0" rtlCol="0" anchor="t">
            <a:spAutoFit/>
          </a:bodyPr>
          <a:lstStyle/>
          <a:p>
            <a:pPr algn="ctr">
              <a:lnSpc>
                <a:spcPts val="8450"/>
              </a:lnSpc>
            </a:pPr>
            <a:r>
              <a:rPr lang="en-US" sz="6500">
                <a:solidFill>
                  <a:srgbClr val="8AB5E7"/>
                </a:solidFill>
                <a:latin typeface="Canva Sans Bold"/>
              </a:rPr>
              <a:t>What We Do</a:t>
            </a:r>
          </a:p>
        </p:txBody>
      </p:sp>
      <p:sp>
        <p:nvSpPr>
          <p:cNvPr id="3" name="TextBox 3"/>
          <p:cNvSpPr txBox="1"/>
          <p:nvPr/>
        </p:nvSpPr>
        <p:spPr>
          <a:xfrm>
            <a:off x="1108323" y="2032636"/>
            <a:ext cx="4313101" cy="617220"/>
          </a:xfrm>
          <a:prstGeom prst="rect">
            <a:avLst/>
          </a:prstGeom>
        </p:spPr>
        <p:txBody>
          <a:bodyPr lIns="0" tIns="0" rIns="0" bIns="0" rtlCol="0" anchor="t">
            <a:spAutoFit/>
          </a:bodyPr>
          <a:lstStyle/>
          <a:p>
            <a:pPr>
              <a:lnSpc>
                <a:spcPts val="4799"/>
              </a:lnSpc>
            </a:pPr>
            <a:r>
              <a:rPr lang="en-US" sz="4799" spc="95">
                <a:solidFill>
                  <a:srgbClr val="8AB5E7"/>
                </a:solidFill>
                <a:latin typeface="Canva Sans Bold"/>
              </a:rPr>
              <a:t>Comfort</a:t>
            </a:r>
          </a:p>
        </p:txBody>
      </p:sp>
      <p:sp>
        <p:nvSpPr>
          <p:cNvPr id="4" name="TextBox 4"/>
          <p:cNvSpPr txBox="1"/>
          <p:nvPr/>
        </p:nvSpPr>
        <p:spPr>
          <a:xfrm>
            <a:off x="1108323" y="2945131"/>
            <a:ext cx="4943722" cy="6656069"/>
          </a:xfrm>
          <a:prstGeom prst="rect">
            <a:avLst/>
          </a:prstGeom>
        </p:spPr>
        <p:txBody>
          <a:bodyPr lIns="0" tIns="0" rIns="0" bIns="0" rtlCol="0" anchor="t">
            <a:spAutoFit/>
          </a:bodyPr>
          <a:lstStyle/>
          <a:p>
            <a:pPr>
              <a:lnSpc>
                <a:spcPts val="3780"/>
              </a:lnSpc>
            </a:pPr>
            <a:r>
              <a:rPr lang="en-US" sz="2700" spc="54">
                <a:solidFill>
                  <a:srgbClr val="001321"/>
                </a:solidFill>
                <a:latin typeface="Canva Sans"/>
              </a:rPr>
              <a:t>Anne's Place residents move from living on the streets or in shelters to living on their own in comfortable and fully furnished single-occupancy apartments. These apartments, all located in Ward 3 in Northwest DC, are close to shopping and to public transportation. Our clients pay an average of 25% of their monthly income. Donations pay for the rest.</a:t>
            </a:r>
          </a:p>
        </p:txBody>
      </p:sp>
      <p:sp>
        <p:nvSpPr>
          <p:cNvPr id="5" name="TextBox 5"/>
          <p:cNvSpPr txBox="1"/>
          <p:nvPr/>
        </p:nvSpPr>
        <p:spPr>
          <a:xfrm>
            <a:off x="6673107" y="2945131"/>
            <a:ext cx="4943722" cy="4751069"/>
          </a:xfrm>
          <a:prstGeom prst="rect">
            <a:avLst/>
          </a:prstGeom>
        </p:spPr>
        <p:txBody>
          <a:bodyPr lIns="0" tIns="0" rIns="0" bIns="0" rtlCol="0" anchor="t">
            <a:spAutoFit/>
          </a:bodyPr>
          <a:lstStyle/>
          <a:p>
            <a:pPr>
              <a:lnSpc>
                <a:spcPts val="3780"/>
              </a:lnSpc>
            </a:pPr>
            <a:r>
              <a:rPr lang="en-US" sz="2700" spc="54">
                <a:solidFill>
                  <a:srgbClr val="001321"/>
                </a:solidFill>
                <a:latin typeface="Canva Sans"/>
              </a:rPr>
              <a:t>To help clients live independently, Anne's Place contracts with Friendship Place to provide needed medical, psychological and social support services. Friendship Place is a leading provider of these services to DC’s population of unhoused people.</a:t>
            </a:r>
          </a:p>
        </p:txBody>
      </p:sp>
      <p:sp>
        <p:nvSpPr>
          <p:cNvPr id="6" name="TextBox 6"/>
          <p:cNvSpPr txBox="1"/>
          <p:nvPr/>
        </p:nvSpPr>
        <p:spPr>
          <a:xfrm>
            <a:off x="12235955" y="2945131"/>
            <a:ext cx="4943722" cy="5703569"/>
          </a:xfrm>
          <a:prstGeom prst="rect">
            <a:avLst/>
          </a:prstGeom>
        </p:spPr>
        <p:txBody>
          <a:bodyPr lIns="0" tIns="0" rIns="0" bIns="0" rtlCol="0" anchor="t">
            <a:spAutoFit/>
          </a:bodyPr>
          <a:lstStyle/>
          <a:p>
            <a:pPr>
              <a:lnSpc>
                <a:spcPts val="3780"/>
              </a:lnSpc>
            </a:pPr>
            <a:r>
              <a:rPr lang="en-US" sz="2700" spc="54">
                <a:solidFill>
                  <a:srgbClr val="001321"/>
                </a:solidFill>
                <a:latin typeface="Canva Sans"/>
              </a:rPr>
              <a:t>Anne's Place volunteer liaisons establish caring, one-to-one relationships with clients. They call and visit residents, help them with errands or meeting personal needs and deliver holiday meals. Most important, volunteers help residents build a sense of security, self-reliance and belonging in the community.</a:t>
            </a:r>
          </a:p>
        </p:txBody>
      </p:sp>
      <p:sp>
        <p:nvSpPr>
          <p:cNvPr id="7" name="TextBox 7"/>
          <p:cNvSpPr txBox="1"/>
          <p:nvPr/>
        </p:nvSpPr>
        <p:spPr>
          <a:xfrm>
            <a:off x="6673107" y="2032636"/>
            <a:ext cx="4313101" cy="617220"/>
          </a:xfrm>
          <a:prstGeom prst="rect">
            <a:avLst/>
          </a:prstGeom>
        </p:spPr>
        <p:txBody>
          <a:bodyPr lIns="0" tIns="0" rIns="0" bIns="0" rtlCol="0" anchor="t">
            <a:spAutoFit/>
          </a:bodyPr>
          <a:lstStyle/>
          <a:p>
            <a:pPr>
              <a:lnSpc>
                <a:spcPts val="4799"/>
              </a:lnSpc>
            </a:pPr>
            <a:r>
              <a:rPr lang="en-US" sz="4799" spc="95">
                <a:solidFill>
                  <a:srgbClr val="8AB5E7"/>
                </a:solidFill>
                <a:latin typeface="Canva Sans Bold"/>
              </a:rPr>
              <a:t>Care</a:t>
            </a:r>
          </a:p>
        </p:txBody>
      </p:sp>
      <p:sp>
        <p:nvSpPr>
          <p:cNvPr id="8" name="TextBox 8"/>
          <p:cNvSpPr txBox="1"/>
          <p:nvPr/>
        </p:nvSpPr>
        <p:spPr>
          <a:xfrm>
            <a:off x="12235955" y="2032636"/>
            <a:ext cx="4313101" cy="617220"/>
          </a:xfrm>
          <a:prstGeom prst="rect">
            <a:avLst/>
          </a:prstGeom>
        </p:spPr>
        <p:txBody>
          <a:bodyPr lIns="0" tIns="0" rIns="0" bIns="0" rtlCol="0" anchor="t">
            <a:spAutoFit/>
          </a:bodyPr>
          <a:lstStyle/>
          <a:p>
            <a:pPr>
              <a:lnSpc>
                <a:spcPts val="4799"/>
              </a:lnSpc>
            </a:pPr>
            <a:r>
              <a:rPr lang="en-US" sz="4799" spc="95">
                <a:solidFill>
                  <a:srgbClr val="8AB5E7"/>
                </a:solidFill>
                <a:latin typeface="Canva Sans Bold"/>
              </a:rPr>
              <a:t>Community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AB5E7"/>
        </a:solidFill>
        <a:effectLst/>
      </p:bgPr>
    </p:bg>
    <p:spTree>
      <p:nvGrpSpPr>
        <p:cNvPr id="1" name=""/>
        <p:cNvGrpSpPr/>
        <p:nvPr/>
      </p:nvGrpSpPr>
      <p:grpSpPr>
        <a:xfrm>
          <a:off x="0" y="0"/>
          <a:ext cx="0" cy="0"/>
          <a:chOff x="0" y="0"/>
          <a:chExt cx="0" cy="0"/>
        </a:xfrm>
      </p:grpSpPr>
      <p:grpSp>
        <p:nvGrpSpPr>
          <p:cNvPr id="2" name="Group 2"/>
          <p:cNvGrpSpPr/>
          <p:nvPr/>
        </p:nvGrpSpPr>
        <p:grpSpPr>
          <a:xfrm>
            <a:off x="-661932" y="4062094"/>
            <a:ext cx="18081451" cy="6224906"/>
            <a:chOff x="0" y="0"/>
            <a:chExt cx="4762193" cy="1639482"/>
          </a:xfrm>
        </p:grpSpPr>
        <p:sp>
          <p:nvSpPr>
            <p:cNvPr id="3" name="Freeform 3"/>
            <p:cNvSpPr/>
            <p:nvPr/>
          </p:nvSpPr>
          <p:spPr>
            <a:xfrm>
              <a:off x="0" y="0"/>
              <a:ext cx="4762193" cy="1639482"/>
            </a:xfrm>
            <a:custGeom>
              <a:avLst/>
              <a:gdLst/>
              <a:ahLst/>
              <a:cxnLst/>
              <a:rect l="l" t="t" r="r" b="b"/>
              <a:pathLst>
                <a:path w="4762193" h="1639482">
                  <a:moveTo>
                    <a:pt x="21837" y="0"/>
                  </a:moveTo>
                  <a:lnTo>
                    <a:pt x="4740356" y="0"/>
                  </a:lnTo>
                  <a:cubicBezTo>
                    <a:pt x="4746148" y="0"/>
                    <a:pt x="4751702" y="2301"/>
                    <a:pt x="4755797" y="6396"/>
                  </a:cubicBezTo>
                  <a:cubicBezTo>
                    <a:pt x="4759892" y="10491"/>
                    <a:pt x="4762193" y="16045"/>
                    <a:pt x="4762193" y="21837"/>
                  </a:cubicBezTo>
                  <a:lnTo>
                    <a:pt x="4762193" y="1617645"/>
                  </a:lnTo>
                  <a:cubicBezTo>
                    <a:pt x="4762193" y="1623436"/>
                    <a:pt x="4759892" y="1628990"/>
                    <a:pt x="4755797" y="1633086"/>
                  </a:cubicBezTo>
                  <a:cubicBezTo>
                    <a:pt x="4751702" y="1637181"/>
                    <a:pt x="4746148" y="1639482"/>
                    <a:pt x="4740356" y="1639482"/>
                  </a:cubicBezTo>
                  <a:lnTo>
                    <a:pt x="21837" y="1639482"/>
                  </a:lnTo>
                  <a:cubicBezTo>
                    <a:pt x="9777" y="1639482"/>
                    <a:pt x="0" y="1629705"/>
                    <a:pt x="0" y="1617645"/>
                  </a:cubicBezTo>
                  <a:lnTo>
                    <a:pt x="0" y="21837"/>
                  </a:lnTo>
                  <a:cubicBezTo>
                    <a:pt x="0" y="16045"/>
                    <a:pt x="2301" y="10491"/>
                    <a:pt x="6396" y="6396"/>
                  </a:cubicBezTo>
                  <a:cubicBezTo>
                    <a:pt x="10491" y="2301"/>
                    <a:pt x="16045" y="0"/>
                    <a:pt x="21837" y="0"/>
                  </a:cubicBezTo>
                  <a:close/>
                </a:path>
              </a:pathLst>
            </a:custGeom>
            <a:solidFill>
              <a:srgbClr val="FFF5E8"/>
            </a:solidFill>
          </p:spPr>
          <p:txBody>
            <a:bodyPr/>
            <a:lstStyle/>
            <a:p>
              <a:endParaRPr lang="en-US"/>
            </a:p>
          </p:txBody>
        </p:sp>
        <p:sp>
          <p:nvSpPr>
            <p:cNvPr id="4" name="TextBox 4"/>
            <p:cNvSpPr txBox="1"/>
            <p:nvPr/>
          </p:nvSpPr>
          <p:spPr>
            <a:xfrm>
              <a:off x="0" y="47625"/>
              <a:ext cx="4762193" cy="1591857"/>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11805446" y="459503"/>
            <a:ext cx="5194456" cy="3995009"/>
          </a:xfrm>
          <a:custGeom>
            <a:avLst/>
            <a:gdLst/>
            <a:ahLst/>
            <a:cxnLst/>
            <a:rect l="l" t="t" r="r" b="b"/>
            <a:pathLst>
              <a:path w="5194456" h="3995009">
                <a:moveTo>
                  <a:pt x="0" y="0"/>
                </a:moveTo>
                <a:lnTo>
                  <a:pt x="5194456" y="0"/>
                </a:lnTo>
                <a:lnTo>
                  <a:pt x="5194456" y="3995009"/>
                </a:lnTo>
                <a:lnTo>
                  <a:pt x="0" y="39950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a:grpSpLocks noChangeAspect="1"/>
          </p:cNvGrpSpPr>
          <p:nvPr/>
        </p:nvGrpSpPr>
        <p:grpSpPr>
          <a:xfrm>
            <a:off x="1744176" y="4877464"/>
            <a:ext cx="849631" cy="745297"/>
            <a:chOff x="0" y="0"/>
            <a:chExt cx="6350000" cy="5570220"/>
          </a:xfrm>
        </p:grpSpPr>
        <p:sp>
          <p:nvSpPr>
            <p:cNvPr id="7" name="Freeform 7"/>
            <p:cNvSpPr/>
            <p:nvPr/>
          </p:nvSpPr>
          <p:spPr>
            <a:xfrm>
              <a:off x="0" y="0"/>
              <a:ext cx="6350000" cy="5570220"/>
            </a:xfrm>
            <a:custGeom>
              <a:avLst/>
              <a:gdLst/>
              <a:ahLst/>
              <a:cxnLst/>
              <a:rect l="l" t="t" r="r" b="b"/>
              <a:pathLst>
                <a:path w="6350000" h="5570220">
                  <a:moveTo>
                    <a:pt x="0" y="1643380"/>
                  </a:moveTo>
                  <a:cubicBezTo>
                    <a:pt x="0" y="3412490"/>
                    <a:pt x="3175000" y="5570220"/>
                    <a:pt x="3175000" y="5570220"/>
                  </a:cubicBezTo>
                  <a:cubicBezTo>
                    <a:pt x="3175000" y="5570220"/>
                    <a:pt x="6336030" y="3397250"/>
                    <a:pt x="6350000" y="1643380"/>
                  </a:cubicBezTo>
                  <a:cubicBezTo>
                    <a:pt x="6350000" y="737870"/>
                    <a:pt x="5612130" y="0"/>
                    <a:pt x="4706620" y="0"/>
                  </a:cubicBezTo>
                  <a:cubicBezTo>
                    <a:pt x="4010660" y="0"/>
                    <a:pt x="3411220" y="445770"/>
                    <a:pt x="3175000" y="1057910"/>
                  </a:cubicBezTo>
                  <a:cubicBezTo>
                    <a:pt x="2938780" y="445770"/>
                    <a:pt x="2339340" y="0"/>
                    <a:pt x="1643380" y="0"/>
                  </a:cubicBezTo>
                  <a:cubicBezTo>
                    <a:pt x="737870" y="0"/>
                    <a:pt x="0" y="737870"/>
                    <a:pt x="0" y="1643380"/>
                  </a:cubicBezTo>
                </a:path>
              </a:pathLst>
            </a:custGeom>
            <a:solidFill>
              <a:srgbClr val="8AB5E7"/>
            </a:solidFill>
          </p:spPr>
          <p:txBody>
            <a:bodyPr/>
            <a:lstStyle/>
            <a:p>
              <a:endParaRPr lang="en-US"/>
            </a:p>
          </p:txBody>
        </p:sp>
      </p:grpSp>
      <p:sp>
        <p:nvSpPr>
          <p:cNvPr id="8" name="Freeform 8"/>
          <p:cNvSpPr/>
          <p:nvPr/>
        </p:nvSpPr>
        <p:spPr>
          <a:xfrm>
            <a:off x="9501363" y="4806937"/>
            <a:ext cx="830362" cy="863050"/>
          </a:xfrm>
          <a:custGeom>
            <a:avLst/>
            <a:gdLst/>
            <a:ahLst/>
            <a:cxnLst/>
            <a:rect l="l" t="t" r="r" b="b"/>
            <a:pathLst>
              <a:path w="830362" h="863050">
                <a:moveTo>
                  <a:pt x="0" y="0"/>
                </a:moveTo>
                <a:lnTo>
                  <a:pt x="830363" y="0"/>
                </a:lnTo>
                <a:lnTo>
                  <a:pt x="830363" y="863050"/>
                </a:lnTo>
                <a:lnTo>
                  <a:pt x="0" y="863050"/>
                </a:lnTo>
                <a:lnTo>
                  <a:pt x="0" y="0"/>
                </a:lnTo>
                <a:close/>
              </a:path>
            </a:pathLst>
          </a:custGeom>
          <a:blipFill>
            <a:blip r:embed="rId4">
              <a:extLst>
                <a:ext uri="{96DAC541-7B7A-43D3-8B79-37D633B846F1}">
                  <asvg:svgBlip xmlns:asvg="http://schemas.microsoft.com/office/drawing/2016/SVG/main" r:embed="rId5"/>
                </a:ext>
              </a:extLst>
            </a:blip>
            <a:stretch>
              <a:fillRect l="-30513"/>
            </a:stretch>
          </a:blipFill>
        </p:spPr>
        <p:txBody>
          <a:bodyPr/>
          <a:lstStyle/>
          <a:p>
            <a:endParaRPr lang="en-US"/>
          </a:p>
        </p:txBody>
      </p:sp>
      <p:sp>
        <p:nvSpPr>
          <p:cNvPr id="9" name="TextBox 9"/>
          <p:cNvSpPr txBox="1"/>
          <p:nvPr/>
        </p:nvSpPr>
        <p:spPr>
          <a:xfrm>
            <a:off x="1744176" y="971550"/>
            <a:ext cx="7763248" cy="2108200"/>
          </a:xfrm>
          <a:prstGeom prst="rect">
            <a:avLst/>
          </a:prstGeom>
        </p:spPr>
        <p:txBody>
          <a:bodyPr lIns="0" tIns="0" rIns="0" bIns="0" rtlCol="0" anchor="t">
            <a:spAutoFit/>
          </a:bodyPr>
          <a:lstStyle/>
          <a:p>
            <a:pPr>
              <a:lnSpc>
                <a:spcPts val="8450"/>
              </a:lnSpc>
            </a:pPr>
            <a:r>
              <a:rPr lang="en-US" sz="6500">
                <a:solidFill>
                  <a:srgbClr val="FFF5E8"/>
                </a:solidFill>
                <a:latin typeface="Canva Sans Bold"/>
              </a:rPr>
              <a:t>Other ways you can support</a:t>
            </a:r>
          </a:p>
        </p:txBody>
      </p:sp>
      <p:sp>
        <p:nvSpPr>
          <p:cNvPr id="10" name="TextBox 10"/>
          <p:cNvSpPr txBox="1"/>
          <p:nvPr/>
        </p:nvSpPr>
        <p:spPr>
          <a:xfrm>
            <a:off x="2884471" y="5011449"/>
            <a:ext cx="5097859" cy="588010"/>
          </a:xfrm>
          <a:prstGeom prst="rect">
            <a:avLst/>
          </a:prstGeom>
        </p:spPr>
        <p:txBody>
          <a:bodyPr lIns="0" tIns="0" rIns="0" bIns="0" rtlCol="0" anchor="t">
            <a:spAutoFit/>
          </a:bodyPr>
          <a:lstStyle/>
          <a:p>
            <a:pPr>
              <a:lnSpc>
                <a:spcPts val="4400"/>
              </a:lnSpc>
            </a:pPr>
            <a:r>
              <a:rPr lang="en-US" sz="4400" spc="88">
                <a:solidFill>
                  <a:srgbClr val="8AB5E7"/>
                </a:solidFill>
                <a:latin typeface="Canva Sans Bold"/>
              </a:rPr>
              <a:t>Donate now</a:t>
            </a:r>
          </a:p>
        </p:txBody>
      </p:sp>
      <p:sp>
        <p:nvSpPr>
          <p:cNvPr id="11" name="TextBox 11"/>
          <p:cNvSpPr txBox="1"/>
          <p:nvPr/>
        </p:nvSpPr>
        <p:spPr>
          <a:xfrm>
            <a:off x="1744176" y="5894734"/>
            <a:ext cx="6238154" cy="3798569"/>
          </a:xfrm>
          <a:prstGeom prst="rect">
            <a:avLst/>
          </a:prstGeom>
        </p:spPr>
        <p:txBody>
          <a:bodyPr lIns="0" tIns="0" rIns="0" bIns="0" rtlCol="0" anchor="t">
            <a:spAutoFit/>
          </a:bodyPr>
          <a:lstStyle/>
          <a:p>
            <a:pPr>
              <a:lnSpc>
                <a:spcPts val="3780"/>
              </a:lnSpc>
            </a:pPr>
            <a:r>
              <a:rPr lang="en-US" sz="2700" spc="54">
                <a:solidFill>
                  <a:srgbClr val="001321"/>
                </a:solidFill>
                <a:latin typeface="Canva Sans"/>
              </a:rPr>
              <a:t>Your generosity allows Anne's Place to provide stable housing and crucial services to those in need.  </a:t>
            </a:r>
          </a:p>
          <a:p>
            <a:pPr>
              <a:lnSpc>
                <a:spcPts val="3780"/>
              </a:lnSpc>
            </a:pPr>
            <a:r>
              <a:rPr lang="en-US" sz="2700" spc="54">
                <a:solidFill>
                  <a:srgbClr val="001321"/>
                </a:solidFill>
                <a:latin typeface="Canva Sans"/>
              </a:rPr>
              <a:t>Your donation today will directly impact someone's life tomorrow. Help us make a difference by contributing now.</a:t>
            </a:r>
          </a:p>
          <a:p>
            <a:pPr>
              <a:lnSpc>
                <a:spcPts val="3780"/>
              </a:lnSpc>
            </a:pPr>
            <a:endParaRPr lang="en-US" sz="2700" spc="54">
              <a:solidFill>
                <a:srgbClr val="001321"/>
              </a:solidFill>
              <a:latin typeface="Canva Sans"/>
            </a:endParaRPr>
          </a:p>
        </p:txBody>
      </p:sp>
      <p:sp>
        <p:nvSpPr>
          <p:cNvPr id="12" name="TextBox 12"/>
          <p:cNvSpPr txBox="1"/>
          <p:nvPr/>
        </p:nvSpPr>
        <p:spPr>
          <a:xfrm>
            <a:off x="9486572" y="5894734"/>
            <a:ext cx="6404107" cy="3322319"/>
          </a:xfrm>
          <a:prstGeom prst="rect">
            <a:avLst/>
          </a:prstGeom>
        </p:spPr>
        <p:txBody>
          <a:bodyPr lIns="0" tIns="0" rIns="0" bIns="0" rtlCol="0" anchor="t">
            <a:spAutoFit/>
          </a:bodyPr>
          <a:lstStyle/>
          <a:p>
            <a:pPr>
              <a:lnSpc>
                <a:spcPts val="3780"/>
              </a:lnSpc>
            </a:pPr>
            <a:r>
              <a:rPr lang="en-US" sz="2700" spc="54">
                <a:solidFill>
                  <a:srgbClr val="001321"/>
                </a:solidFill>
                <a:latin typeface="Canva Sans"/>
              </a:rPr>
              <a:t>Monthly donations provide stability for both our organization and the individuals we serve. Your recurring contribution ensures that we can continue to offer stable housing and support services, empowering our residents to rebuild their lives.</a:t>
            </a:r>
          </a:p>
        </p:txBody>
      </p:sp>
      <p:sp>
        <p:nvSpPr>
          <p:cNvPr id="13" name="TextBox 13"/>
          <p:cNvSpPr txBox="1"/>
          <p:nvPr/>
        </p:nvSpPr>
        <p:spPr>
          <a:xfrm>
            <a:off x="10792820" y="5011449"/>
            <a:ext cx="5097859" cy="588010"/>
          </a:xfrm>
          <a:prstGeom prst="rect">
            <a:avLst/>
          </a:prstGeom>
        </p:spPr>
        <p:txBody>
          <a:bodyPr lIns="0" tIns="0" rIns="0" bIns="0" rtlCol="0" anchor="t">
            <a:spAutoFit/>
          </a:bodyPr>
          <a:lstStyle/>
          <a:p>
            <a:pPr>
              <a:lnSpc>
                <a:spcPts val="4400"/>
              </a:lnSpc>
            </a:pPr>
            <a:r>
              <a:rPr lang="en-US" sz="4400" spc="88">
                <a:solidFill>
                  <a:srgbClr val="8AB5E7"/>
                </a:solidFill>
                <a:latin typeface="Canva Sans Bold"/>
              </a:rPr>
              <a:t>Donate monthly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8"/>
        </a:solidFill>
        <a:effectLst/>
      </p:bgPr>
    </p:bg>
    <p:spTree>
      <p:nvGrpSpPr>
        <p:cNvPr id="1" name=""/>
        <p:cNvGrpSpPr/>
        <p:nvPr/>
      </p:nvGrpSpPr>
      <p:grpSpPr>
        <a:xfrm>
          <a:off x="0" y="0"/>
          <a:ext cx="0" cy="0"/>
          <a:chOff x="0" y="0"/>
          <a:chExt cx="0" cy="0"/>
        </a:xfrm>
      </p:grpSpPr>
      <p:sp>
        <p:nvSpPr>
          <p:cNvPr id="2" name="TextBox 2"/>
          <p:cNvSpPr txBox="1"/>
          <p:nvPr/>
        </p:nvSpPr>
        <p:spPr>
          <a:xfrm>
            <a:off x="1744176" y="1276348"/>
            <a:ext cx="14799648" cy="1041400"/>
          </a:xfrm>
          <a:prstGeom prst="rect">
            <a:avLst/>
          </a:prstGeom>
        </p:spPr>
        <p:txBody>
          <a:bodyPr lIns="0" tIns="0" rIns="0" bIns="0" rtlCol="0" anchor="t">
            <a:spAutoFit/>
          </a:bodyPr>
          <a:lstStyle/>
          <a:p>
            <a:pPr algn="ctr">
              <a:lnSpc>
                <a:spcPts val="8450"/>
              </a:lnSpc>
            </a:pPr>
            <a:r>
              <a:rPr lang="en-US" sz="6500">
                <a:solidFill>
                  <a:srgbClr val="8AB5E7"/>
                </a:solidFill>
                <a:latin typeface="Canva Sans Bold"/>
              </a:rPr>
              <a:t>Volunteer opportunities</a:t>
            </a:r>
          </a:p>
        </p:txBody>
      </p:sp>
      <p:sp>
        <p:nvSpPr>
          <p:cNvPr id="3" name="TextBox 3"/>
          <p:cNvSpPr txBox="1"/>
          <p:nvPr/>
        </p:nvSpPr>
        <p:spPr>
          <a:xfrm>
            <a:off x="9859476" y="4865598"/>
            <a:ext cx="7399824" cy="1893569"/>
          </a:xfrm>
          <a:prstGeom prst="rect">
            <a:avLst/>
          </a:prstGeom>
        </p:spPr>
        <p:txBody>
          <a:bodyPr lIns="0" tIns="0" rIns="0" bIns="0" rtlCol="0" anchor="t">
            <a:spAutoFit/>
          </a:bodyPr>
          <a:lstStyle/>
          <a:p>
            <a:pPr>
              <a:lnSpc>
                <a:spcPts val="3780"/>
              </a:lnSpc>
            </a:pPr>
            <a:r>
              <a:rPr lang="en-US" sz="2700" spc="54">
                <a:solidFill>
                  <a:srgbClr val="001321"/>
                </a:solidFill>
                <a:latin typeface="Canva Sans"/>
              </a:rPr>
              <a:t>As a small, all-volunteer run organization, Anne Frank House relies on the invaluable support of volunteers to fulfill our mission of combatting homelessness.</a:t>
            </a:r>
          </a:p>
        </p:txBody>
      </p:sp>
      <p:sp>
        <p:nvSpPr>
          <p:cNvPr id="4" name="Freeform 4"/>
          <p:cNvSpPr/>
          <p:nvPr/>
        </p:nvSpPr>
        <p:spPr>
          <a:xfrm>
            <a:off x="1415879" y="3086100"/>
            <a:ext cx="6469820" cy="7088448"/>
          </a:xfrm>
          <a:custGeom>
            <a:avLst/>
            <a:gdLst/>
            <a:ahLst/>
            <a:cxnLst/>
            <a:rect l="l" t="t" r="r" b="b"/>
            <a:pathLst>
              <a:path w="6469820" h="7088448">
                <a:moveTo>
                  <a:pt x="0" y="0"/>
                </a:moveTo>
                <a:lnTo>
                  <a:pt x="6469819" y="0"/>
                </a:lnTo>
                <a:lnTo>
                  <a:pt x="6469819" y="7088448"/>
                </a:lnTo>
                <a:lnTo>
                  <a:pt x="0" y="7088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9859476" y="4184976"/>
            <a:ext cx="6271345" cy="375921"/>
          </a:xfrm>
          <a:prstGeom prst="rect">
            <a:avLst/>
          </a:prstGeom>
        </p:spPr>
        <p:txBody>
          <a:bodyPr lIns="0" tIns="0" rIns="0" bIns="0" rtlCol="0" anchor="t">
            <a:spAutoFit/>
          </a:bodyPr>
          <a:lstStyle/>
          <a:p>
            <a:pPr>
              <a:lnSpc>
                <a:spcPts val="2800"/>
              </a:lnSpc>
            </a:pPr>
            <a:r>
              <a:rPr lang="en-US" sz="2800" spc="56">
                <a:solidFill>
                  <a:srgbClr val="8AB5E7"/>
                </a:solidFill>
                <a:latin typeface="Canva Sans Bold"/>
              </a:rPr>
              <a:t>JOIN US!</a:t>
            </a:r>
          </a:p>
        </p:txBody>
      </p:sp>
      <p:sp>
        <p:nvSpPr>
          <p:cNvPr id="6" name="TextBox 6"/>
          <p:cNvSpPr txBox="1"/>
          <p:nvPr/>
        </p:nvSpPr>
        <p:spPr>
          <a:xfrm>
            <a:off x="9859476" y="9258300"/>
            <a:ext cx="5209247" cy="318136"/>
          </a:xfrm>
          <a:prstGeom prst="rect">
            <a:avLst/>
          </a:prstGeom>
        </p:spPr>
        <p:txBody>
          <a:bodyPr lIns="0" tIns="0" rIns="0" bIns="0" rtlCol="0" anchor="t">
            <a:spAutoFit/>
          </a:bodyPr>
          <a:lstStyle/>
          <a:p>
            <a:pPr>
              <a:lnSpc>
                <a:spcPts val="2400"/>
              </a:lnSpc>
            </a:pPr>
            <a:r>
              <a:rPr lang="en-US" sz="2400" spc="240" dirty="0">
                <a:solidFill>
                  <a:srgbClr val="8AB5E7"/>
                </a:solidFill>
                <a:latin typeface="Canva Sans"/>
              </a:rPr>
              <a:t>www.annesplace.org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B5E7"/>
        </a:solidFill>
        <a:effectLst/>
      </p:bgPr>
    </p:bg>
    <p:spTree>
      <p:nvGrpSpPr>
        <p:cNvPr id="1" name=""/>
        <p:cNvGrpSpPr/>
        <p:nvPr/>
      </p:nvGrpSpPr>
      <p:grpSpPr>
        <a:xfrm>
          <a:off x="0" y="0"/>
          <a:ext cx="0" cy="0"/>
          <a:chOff x="0" y="0"/>
          <a:chExt cx="0" cy="0"/>
        </a:xfrm>
      </p:grpSpPr>
      <p:sp>
        <p:nvSpPr>
          <p:cNvPr id="2" name="Freeform 2"/>
          <p:cNvSpPr/>
          <p:nvPr/>
        </p:nvSpPr>
        <p:spPr>
          <a:xfrm flipH="1" flipV="1">
            <a:off x="16059294" y="4976764"/>
            <a:ext cx="2748318" cy="2088722"/>
          </a:xfrm>
          <a:custGeom>
            <a:avLst/>
            <a:gdLst/>
            <a:ahLst/>
            <a:cxnLst/>
            <a:rect l="l" t="t" r="r" b="b"/>
            <a:pathLst>
              <a:path w="2748318" h="2088722">
                <a:moveTo>
                  <a:pt x="2748318" y="2088722"/>
                </a:moveTo>
                <a:lnTo>
                  <a:pt x="0" y="2088722"/>
                </a:lnTo>
                <a:lnTo>
                  <a:pt x="0" y="0"/>
                </a:lnTo>
                <a:lnTo>
                  <a:pt x="2748318" y="0"/>
                </a:lnTo>
                <a:lnTo>
                  <a:pt x="2748318" y="208872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853844" y="996357"/>
            <a:ext cx="813605" cy="618340"/>
          </a:xfrm>
          <a:custGeom>
            <a:avLst/>
            <a:gdLst/>
            <a:ahLst/>
            <a:cxnLst/>
            <a:rect l="l" t="t" r="r" b="b"/>
            <a:pathLst>
              <a:path w="813605" h="618340">
                <a:moveTo>
                  <a:pt x="0" y="0"/>
                </a:moveTo>
                <a:lnTo>
                  <a:pt x="813605" y="0"/>
                </a:lnTo>
                <a:lnTo>
                  <a:pt x="813605" y="618340"/>
                </a:lnTo>
                <a:lnTo>
                  <a:pt x="0" y="6183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5315334" y="4976764"/>
            <a:ext cx="11104147" cy="4659087"/>
            <a:chOff x="0" y="0"/>
            <a:chExt cx="2924549" cy="1227085"/>
          </a:xfrm>
        </p:grpSpPr>
        <p:sp>
          <p:nvSpPr>
            <p:cNvPr id="5" name="Freeform 5"/>
            <p:cNvSpPr/>
            <p:nvPr/>
          </p:nvSpPr>
          <p:spPr>
            <a:xfrm>
              <a:off x="0" y="0"/>
              <a:ext cx="2924549" cy="1227085"/>
            </a:xfrm>
            <a:custGeom>
              <a:avLst/>
              <a:gdLst/>
              <a:ahLst/>
              <a:cxnLst/>
              <a:rect l="l" t="t" r="r" b="b"/>
              <a:pathLst>
                <a:path w="2924549" h="1227085">
                  <a:moveTo>
                    <a:pt x="35558" y="0"/>
                  </a:moveTo>
                  <a:lnTo>
                    <a:pt x="2888991" y="0"/>
                  </a:lnTo>
                  <a:cubicBezTo>
                    <a:pt x="2898422" y="0"/>
                    <a:pt x="2907466" y="3746"/>
                    <a:pt x="2914134" y="10415"/>
                  </a:cubicBezTo>
                  <a:cubicBezTo>
                    <a:pt x="2920803" y="17083"/>
                    <a:pt x="2924549" y="26127"/>
                    <a:pt x="2924549" y="35558"/>
                  </a:cubicBezTo>
                  <a:lnTo>
                    <a:pt x="2924549" y="1191527"/>
                  </a:lnTo>
                  <a:cubicBezTo>
                    <a:pt x="2924549" y="1200958"/>
                    <a:pt x="2920803" y="1210002"/>
                    <a:pt x="2914134" y="1216670"/>
                  </a:cubicBezTo>
                  <a:cubicBezTo>
                    <a:pt x="2907466" y="1223338"/>
                    <a:pt x="2898422" y="1227085"/>
                    <a:pt x="2888991" y="1227085"/>
                  </a:cubicBezTo>
                  <a:lnTo>
                    <a:pt x="35558" y="1227085"/>
                  </a:lnTo>
                  <a:cubicBezTo>
                    <a:pt x="26127" y="1227085"/>
                    <a:pt x="17083" y="1223338"/>
                    <a:pt x="10415" y="1216670"/>
                  </a:cubicBezTo>
                  <a:cubicBezTo>
                    <a:pt x="3746" y="1210002"/>
                    <a:pt x="0" y="1200958"/>
                    <a:pt x="0" y="1191527"/>
                  </a:cubicBezTo>
                  <a:lnTo>
                    <a:pt x="0" y="35558"/>
                  </a:lnTo>
                  <a:cubicBezTo>
                    <a:pt x="0" y="26127"/>
                    <a:pt x="3746" y="17083"/>
                    <a:pt x="10415" y="10415"/>
                  </a:cubicBezTo>
                  <a:cubicBezTo>
                    <a:pt x="17083" y="3746"/>
                    <a:pt x="26127" y="0"/>
                    <a:pt x="35558" y="0"/>
                  </a:cubicBezTo>
                  <a:close/>
                </a:path>
              </a:pathLst>
            </a:custGeom>
            <a:solidFill>
              <a:srgbClr val="FFF5E8"/>
            </a:solidFill>
          </p:spPr>
          <p:txBody>
            <a:bodyPr/>
            <a:lstStyle/>
            <a:p>
              <a:endParaRPr lang="en-US"/>
            </a:p>
          </p:txBody>
        </p:sp>
        <p:sp>
          <p:nvSpPr>
            <p:cNvPr id="6" name="TextBox 6"/>
            <p:cNvSpPr txBox="1"/>
            <p:nvPr/>
          </p:nvSpPr>
          <p:spPr>
            <a:xfrm>
              <a:off x="0" y="47625"/>
              <a:ext cx="2924549" cy="1179460"/>
            </a:xfrm>
            <a:prstGeom prst="rect">
              <a:avLst/>
            </a:prstGeom>
          </p:spPr>
          <p:txBody>
            <a:bodyPr lIns="50800" tIns="50800" rIns="50800" bIns="50800" rtlCol="0" anchor="ctr"/>
            <a:lstStyle/>
            <a:p>
              <a:pPr algn="ctr">
                <a:lnSpc>
                  <a:spcPts val="2400"/>
                </a:lnSpc>
              </a:pPr>
              <a:endParaRPr/>
            </a:p>
          </p:txBody>
        </p:sp>
      </p:grpSp>
      <p:grpSp>
        <p:nvGrpSpPr>
          <p:cNvPr id="7" name="Group 7"/>
          <p:cNvGrpSpPr/>
          <p:nvPr/>
        </p:nvGrpSpPr>
        <p:grpSpPr>
          <a:xfrm>
            <a:off x="6667449" y="629630"/>
            <a:ext cx="10752071" cy="4102266"/>
            <a:chOff x="0" y="0"/>
            <a:chExt cx="2831821" cy="1080432"/>
          </a:xfrm>
        </p:grpSpPr>
        <p:sp>
          <p:nvSpPr>
            <p:cNvPr id="8" name="Freeform 8"/>
            <p:cNvSpPr/>
            <p:nvPr/>
          </p:nvSpPr>
          <p:spPr>
            <a:xfrm>
              <a:off x="0" y="0"/>
              <a:ext cx="2831821" cy="1080432"/>
            </a:xfrm>
            <a:custGeom>
              <a:avLst/>
              <a:gdLst/>
              <a:ahLst/>
              <a:cxnLst/>
              <a:rect l="l" t="t" r="r" b="b"/>
              <a:pathLst>
                <a:path w="2831821" h="1080432">
                  <a:moveTo>
                    <a:pt x="36722" y="0"/>
                  </a:moveTo>
                  <a:lnTo>
                    <a:pt x="2795099" y="0"/>
                  </a:lnTo>
                  <a:cubicBezTo>
                    <a:pt x="2815380" y="0"/>
                    <a:pt x="2831821" y="16441"/>
                    <a:pt x="2831821" y="36722"/>
                  </a:cubicBezTo>
                  <a:lnTo>
                    <a:pt x="2831821" y="1043710"/>
                  </a:lnTo>
                  <a:cubicBezTo>
                    <a:pt x="2831821" y="1063991"/>
                    <a:pt x="2815380" y="1080432"/>
                    <a:pt x="2795099" y="1080432"/>
                  </a:cubicBezTo>
                  <a:lnTo>
                    <a:pt x="36722" y="1080432"/>
                  </a:lnTo>
                  <a:cubicBezTo>
                    <a:pt x="26983" y="1080432"/>
                    <a:pt x="17642" y="1076563"/>
                    <a:pt x="10756" y="1069677"/>
                  </a:cubicBezTo>
                  <a:cubicBezTo>
                    <a:pt x="3869" y="1062790"/>
                    <a:pt x="0" y="1053449"/>
                    <a:pt x="0" y="1043710"/>
                  </a:cubicBezTo>
                  <a:lnTo>
                    <a:pt x="0" y="36722"/>
                  </a:lnTo>
                  <a:cubicBezTo>
                    <a:pt x="0" y="16441"/>
                    <a:pt x="16441" y="0"/>
                    <a:pt x="36722" y="0"/>
                  </a:cubicBezTo>
                  <a:close/>
                </a:path>
              </a:pathLst>
            </a:custGeom>
            <a:solidFill>
              <a:srgbClr val="FFF5E8"/>
            </a:solidFill>
          </p:spPr>
          <p:txBody>
            <a:bodyPr/>
            <a:lstStyle/>
            <a:p>
              <a:endParaRPr lang="en-US"/>
            </a:p>
          </p:txBody>
        </p:sp>
        <p:sp>
          <p:nvSpPr>
            <p:cNvPr id="9" name="TextBox 9"/>
            <p:cNvSpPr txBox="1"/>
            <p:nvPr/>
          </p:nvSpPr>
          <p:spPr>
            <a:xfrm>
              <a:off x="0" y="47625"/>
              <a:ext cx="2831821" cy="1032807"/>
            </a:xfrm>
            <a:prstGeom prst="rect">
              <a:avLst/>
            </a:prstGeom>
          </p:spPr>
          <p:txBody>
            <a:bodyPr lIns="50800" tIns="50800" rIns="50800" bIns="50800" rtlCol="0" anchor="ctr"/>
            <a:lstStyle/>
            <a:p>
              <a:pPr algn="ctr">
                <a:lnSpc>
                  <a:spcPts val="2400"/>
                </a:lnSpc>
              </a:pPr>
              <a:endParaRPr/>
            </a:p>
          </p:txBody>
        </p:sp>
      </p:grpSp>
      <p:sp>
        <p:nvSpPr>
          <p:cNvPr id="10" name="Freeform 10"/>
          <p:cNvSpPr/>
          <p:nvPr/>
        </p:nvSpPr>
        <p:spPr>
          <a:xfrm>
            <a:off x="835758" y="5143500"/>
            <a:ext cx="4306805" cy="5149440"/>
          </a:xfrm>
          <a:custGeom>
            <a:avLst/>
            <a:gdLst/>
            <a:ahLst/>
            <a:cxnLst/>
            <a:rect l="l" t="t" r="r" b="b"/>
            <a:pathLst>
              <a:path w="4306805" h="5149440">
                <a:moveTo>
                  <a:pt x="0" y="0"/>
                </a:moveTo>
                <a:lnTo>
                  <a:pt x="4306804" y="0"/>
                </a:lnTo>
                <a:lnTo>
                  <a:pt x="4306804" y="5149440"/>
                </a:lnTo>
                <a:lnTo>
                  <a:pt x="0" y="51494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5639681" y="5714518"/>
            <a:ext cx="10455453" cy="4153382"/>
          </a:xfrm>
          <a:prstGeom prst="rect">
            <a:avLst/>
          </a:prstGeom>
        </p:spPr>
        <p:txBody>
          <a:bodyPr lIns="0" tIns="0" rIns="0" bIns="0" rtlCol="0" anchor="t">
            <a:spAutoFit/>
          </a:bodyPr>
          <a:lstStyle/>
          <a:p>
            <a:pPr>
              <a:lnSpc>
                <a:spcPts val="3016"/>
              </a:lnSpc>
            </a:pPr>
            <a:r>
              <a:rPr lang="en-US" sz="2320" spc="46">
                <a:solidFill>
                  <a:srgbClr val="001321"/>
                </a:solidFill>
                <a:latin typeface="Canva Sans"/>
              </a:rPr>
              <a:t>Gloria's retirement from her role as a high school principal's secretary abruptly turned into a struggle for shelter when rent increases forced her out of her apartment. Initially relying on the kindness of others, Gloria eventually found herself living in her car before seeking refuge at Calvary Shelter for Women. It was through Anne's Place that Gloria transitioned to permanent supportive housing, receiving not only a furnished apartment but also essential case management services. With Anne's Place's assistance, Gloria reunited with her family and rebuilt a life of dignity and independence, advocating for others facing similar challenges.</a:t>
            </a:r>
          </a:p>
          <a:p>
            <a:pPr>
              <a:lnSpc>
                <a:spcPts val="2735"/>
              </a:lnSpc>
            </a:pPr>
            <a:endParaRPr lang="en-US" sz="2320" spc="46">
              <a:solidFill>
                <a:srgbClr val="001321"/>
              </a:solidFill>
              <a:latin typeface="Canva Sans"/>
            </a:endParaRPr>
          </a:p>
        </p:txBody>
      </p:sp>
      <p:sp>
        <p:nvSpPr>
          <p:cNvPr id="12" name="TextBox 12"/>
          <p:cNvSpPr txBox="1"/>
          <p:nvPr/>
        </p:nvSpPr>
        <p:spPr>
          <a:xfrm>
            <a:off x="6914201" y="1530302"/>
            <a:ext cx="10345099" cy="3001230"/>
          </a:xfrm>
          <a:prstGeom prst="rect">
            <a:avLst/>
          </a:prstGeom>
        </p:spPr>
        <p:txBody>
          <a:bodyPr lIns="0" tIns="0" rIns="0" bIns="0" rtlCol="0" anchor="t">
            <a:spAutoFit/>
          </a:bodyPr>
          <a:lstStyle/>
          <a:p>
            <a:pPr>
              <a:lnSpc>
                <a:spcPts val="3015"/>
              </a:lnSpc>
            </a:pPr>
            <a:r>
              <a:rPr lang="en-US" sz="2319" spc="46">
                <a:solidFill>
                  <a:srgbClr val="001321"/>
                </a:solidFill>
                <a:latin typeface="Canva Sans"/>
              </a:rPr>
              <a:t>Since finding refuge at AFH, Daniel has achieved notable milestones, including earning his GED from the University of the District of Columbia. An accomplished artist, his paintings adorn the walls of his apartment, and his talent extends to notecards distributed by Friendship Place to their esteemed donors. Daniel also expresses his gratitude through personalized notecards to Anne Frank House and enjoys attending art events with his neighbors on weekends.</a:t>
            </a:r>
          </a:p>
          <a:p>
            <a:pPr>
              <a:lnSpc>
                <a:spcPts val="2658"/>
              </a:lnSpc>
            </a:pPr>
            <a:endParaRPr lang="en-US" sz="2319" spc="46">
              <a:solidFill>
                <a:srgbClr val="001321"/>
              </a:solidFill>
              <a:latin typeface="Canva Sans"/>
            </a:endParaRPr>
          </a:p>
        </p:txBody>
      </p:sp>
      <p:sp>
        <p:nvSpPr>
          <p:cNvPr id="13" name="TextBox 13"/>
          <p:cNvSpPr txBox="1"/>
          <p:nvPr/>
        </p:nvSpPr>
        <p:spPr>
          <a:xfrm>
            <a:off x="1360606" y="1288393"/>
            <a:ext cx="3954728" cy="3175000"/>
          </a:xfrm>
          <a:prstGeom prst="rect">
            <a:avLst/>
          </a:prstGeom>
        </p:spPr>
        <p:txBody>
          <a:bodyPr lIns="0" tIns="0" rIns="0" bIns="0" rtlCol="0" anchor="t">
            <a:spAutoFit/>
          </a:bodyPr>
          <a:lstStyle/>
          <a:p>
            <a:pPr>
              <a:lnSpc>
                <a:spcPts val="8450"/>
              </a:lnSpc>
            </a:pPr>
            <a:r>
              <a:rPr lang="en-US" sz="6500">
                <a:solidFill>
                  <a:srgbClr val="FFF5E8"/>
                </a:solidFill>
                <a:latin typeface="Canva Sans Bold"/>
              </a:rPr>
              <a:t>New chapter in life</a:t>
            </a:r>
          </a:p>
        </p:txBody>
      </p:sp>
      <p:sp>
        <p:nvSpPr>
          <p:cNvPr id="14" name="TextBox 14"/>
          <p:cNvSpPr txBox="1"/>
          <p:nvPr/>
        </p:nvSpPr>
        <p:spPr>
          <a:xfrm>
            <a:off x="5639681" y="5171593"/>
            <a:ext cx="6288776" cy="571500"/>
          </a:xfrm>
          <a:prstGeom prst="rect">
            <a:avLst/>
          </a:prstGeom>
        </p:spPr>
        <p:txBody>
          <a:bodyPr lIns="0" tIns="0" rIns="0" bIns="0" rtlCol="0" anchor="t">
            <a:spAutoFit/>
          </a:bodyPr>
          <a:lstStyle/>
          <a:p>
            <a:pPr>
              <a:lnSpc>
                <a:spcPts val="4560"/>
              </a:lnSpc>
            </a:pPr>
            <a:r>
              <a:rPr lang="en-US" sz="3800" spc="76">
                <a:solidFill>
                  <a:srgbClr val="8AB5E7"/>
                </a:solidFill>
                <a:latin typeface="Canva Sans Bold"/>
              </a:rPr>
              <a:t>Gloria’s Story</a:t>
            </a:r>
          </a:p>
        </p:txBody>
      </p:sp>
      <p:sp>
        <p:nvSpPr>
          <p:cNvPr id="15" name="TextBox 15"/>
          <p:cNvSpPr txBox="1"/>
          <p:nvPr/>
        </p:nvSpPr>
        <p:spPr>
          <a:xfrm>
            <a:off x="10455648" y="830488"/>
            <a:ext cx="6288776" cy="571500"/>
          </a:xfrm>
          <a:prstGeom prst="rect">
            <a:avLst/>
          </a:prstGeom>
        </p:spPr>
        <p:txBody>
          <a:bodyPr lIns="0" tIns="0" rIns="0" bIns="0" rtlCol="0" anchor="t">
            <a:spAutoFit/>
          </a:bodyPr>
          <a:lstStyle/>
          <a:p>
            <a:pPr algn="r">
              <a:lnSpc>
                <a:spcPts val="4560"/>
              </a:lnSpc>
            </a:pPr>
            <a:r>
              <a:rPr lang="en-US" sz="3800" spc="76">
                <a:solidFill>
                  <a:srgbClr val="8AB5E7"/>
                </a:solidFill>
                <a:latin typeface="Canva Sans Bold"/>
              </a:rPr>
              <a:t>Daniel’s Story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8"/>
        </a:solidFill>
        <a:effectLst/>
      </p:bgPr>
    </p:bg>
    <p:spTree>
      <p:nvGrpSpPr>
        <p:cNvPr id="1" name=""/>
        <p:cNvGrpSpPr/>
        <p:nvPr/>
      </p:nvGrpSpPr>
      <p:grpSpPr>
        <a:xfrm>
          <a:off x="0" y="0"/>
          <a:ext cx="0" cy="0"/>
          <a:chOff x="0" y="0"/>
          <a:chExt cx="0" cy="0"/>
        </a:xfrm>
      </p:grpSpPr>
      <p:sp>
        <p:nvSpPr>
          <p:cNvPr id="2" name="Freeform 2"/>
          <p:cNvSpPr/>
          <p:nvPr/>
        </p:nvSpPr>
        <p:spPr>
          <a:xfrm>
            <a:off x="7815770" y="2806259"/>
            <a:ext cx="2658398" cy="3307961"/>
          </a:xfrm>
          <a:custGeom>
            <a:avLst/>
            <a:gdLst/>
            <a:ahLst/>
            <a:cxnLst/>
            <a:rect l="l" t="t" r="r" b="b"/>
            <a:pathLst>
              <a:path w="2658398" h="3307961">
                <a:moveTo>
                  <a:pt x="0" y="0"/>
                </a:moveTo>
                <a:lnTo>
                  <a:pt x="2658397" y="0"/>
                </a:lnTo>
                <a:lnTo>
                  <a:pt x="2658397" y="3307961"/>
                </a:lnTo>
                <a:lnTo>
                  <a:pt x="0" y="33079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898730" y="2815016"/>
            <a:ext cx="2921295" cy="3299204"/>
          </a:xfrm>
          <a:custGeom>
            <a:avLst/>
            <a:gdLst/>
            <a:ahLst/>
            <a:cxnLst/>
            <a:rect l="l" t="t" r="r" b="b"/>
            <a:pathLst>
              <a:path w="2921295" h="3299204">
                <a:moveTo>
                  <a:pt x="0" y="0"/>
                </a:moveTo>
                <a:lnTo>
                  <a:pt x="2921295" y="0"/>
                </a:lnTo>
                <a:lnTo>
                  <a:pt x="2921295" y="3299204"/>
                </a:lnTo>
                <a:lnTo>
                  <a:pt x="0" y="32992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3143860" y="3009057"/>
            <a:ext cx="3127911" cy="3105162"/>
          </a:xfrm>
          <a:custGeom>
            <a:avLst/>
            <a:gdLst/>
            <a:ahLst/>
            <a:cxnLst/>
            <a:rect l="l" t="t" r="r" b="b"/>
            <a:pathLst>
              <a:path w="3127911" h="3105162">
                <a:moveTo>
                  <a:pt x="0" y="0"/>
                </a:moveTo>
                <a:lnTo>
                  <a:pt x="3127911" y="0"/>
                </a:lnTo>
                <a:lnTo>
                  <a:pt x="3127911" y="3105163"/>
                </a:lnTo>
                <a:lnTo>
                  <a:pt x="0" y="31051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5262376" y="876300"/>
            <a:ext cx="7763248" cy="1041400"/>
          </a:xfrm>
          <a:prstGeom prst="rect">
            <a:avLst/>
          </a:prstGeom>
        </p:spPr>
        <p:txBody>
          <a:bodyPr lIns="0" tIns="0" rIns="0" bIns="0" rtlCol="0" anchor="t">
            <a:spAutoFit/>
          </a:bodyPr>
          <a:lstStyle/>
          <a:p>
            <a:pPr algn="ctr">
              <a:lnSpc>
                <a:spcPts val="8450"/>
              </a:lnSpc>
            </a:pPr>
            <a:r>
              <a:rPr lang="en-US" sz="6500">
                <a:solidFill>
                  <a:srgbClr val="8AB5E7"/>
                </a:solidFill>
                <a:latin typeface="Canva Sans Bold"/>
              </a:rPr>
              <a:t>Our work</a:t>
            </a:r>
          </a:p>
        </p:txBody>
      </p:sp>
      <p:sp>
        <p:nvSpPr>
          <p:cNvPr id="6" name="TextBox 6"/>
          <p:cNvSpPr txBox="1"/>
          <p:nvPr/>
        </p:nvSpPr>
        <p:spPr>
          <a:xfrm>
            <a:off x="1108323" y="6355080"/>
            <a:ext cx="4943722" cy="2846069"/>
          </a:xfrm>
          <a:prstGeom prst="rect">
            <a:avLst/>
          </a:prstGeom>
        </p:spPr>
        <p:txBody>
          <a:bodyPr lIns="0" tIns="0" rIns="0" bIns="0" rtlCol="0" anchor="t">
            <a:spAutoFit/>
          </a:bodyPr>
          <a:lstStyle/>
          <a:p>
            <a:pPr>
              <a:lnSpc>
                <a:spcPts val="3780"/>
              </a:lnSpc>
            </a:pPr>
            <a:r>
              <a:rPr lang="en-US" sz="2700" spc="54">
                <a:solidFill>
                  <a:srgbClr val="001321"/>
                </a:solidFill>
                <a:latin typeface="Canva Sans"/>
              </a:rPr>
              <a:t>Anne’s Place has pioneered an efficient, low-cost model for delivering long-term supportive housing characterized by minimal client turnover. </a:t>
            </a:r>
          </a:p>
        </p:txBody>
      </p:sp>
      <p:sp>
        <p:nvSpPr>
          <p:cNvPr id="7" name="TextBox 7"/>
          <p:cNvSpPr txBox="1"/>
          <p:nvPr/>
        </p:nvSpPr>
        <p:spPr>
          <a:xfrm>
            <a:off x="6673107" y="6355080"/>
            <a:ext cx="4943722" cy="3322319"/>
          </a:xfrm>
          <a:prstGeom prst="rect">
            <a:avLst/>
          </a:prstGeom>
        </p:spPr>
        <p:txBody>
          <a:bodyPr lIns="0" tIns="0" rIns="0" bIns="0" rtlCol="0" anchor="t">
            <a:spAutoFit/>
          </a:bodyPr>
          <a:lstStyle/>
          <a:p>
            <a:pPr>
              <a:lnSpc>
                <a:spcPts val="3780"/>
              </a:lnSpc>
            </a:pPr>
            <a:r>
              <a:rPr lang="en-US" sz="2700" spc="54">
                <a:solidFill>
                  <a:srgbClr val="001321"/>
                </a:solidFill>
                <a:latin typeface="Canva Sans"/>
              </a:rPr>
              <a:t>Our success is measured by the tangible impact on our residents, who receive essential support services while maintaining mental stability and self-reliance within the community.</a:t>
            </a:r>
          </a:p>
        </p:txBody>
      </p:sp>
      <p:sp>
        <p:nvSpPr>
          <p:cNvPr id="8" name="TextBox 8"/>
          <p:cNvSpPr txBox="1"/>
          <p:nvPr/>
        </p:nvSpPr>
        <p:spPr>
          <a:xfrm>
            <a:off x="12235955" y="6355080"/>
            <a:ext cx="4943722" cy="3322319"/>
          </a:xfrm>
          <a:prstGeom prst="rect">
            <a:avLst/>
          </a:prstGeom>
        </p:spPr>
        <p:txBody>
          <a:bodyPr lIns="0" tIns="0" rIns="0" bIns="0" rtlCol="0" anchor="t">
            <a:spAutoFit/>
          </a:bodyPr>
          <a:lstStyle/>
          <a:p>
            <a:pPr>
              <a:lnSpc>
                <a:spcPts val="3780"/>
              </a:lnSpc>
            </a:pPr>
            <a:r>
              <a:rPr lang="en-US" sz="2700" spc="54">
                <a:solidFill>
                  <a:srgbClr val="001321"/>
                </a:solidFill>
                <a:latin typeface="Canva Sans"/>
              </a:rPr>
              <a:t>Our community-focused approach extends beyond housing. Volunteers play a crucial role in fostering a sense of security, self-reliance, and belonging within the community.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8"/>
        </a:solidFill>
        <a:effectLst/>
      </p:bgPr>
    </p:bg>
    <p:spTree>
      <p:nvGrpSpPr>
        <p:cNvPr id="1" name=""/>
        <p:cNvGrpSpPr/>
        <p:nvPr/>
      </p:nvGrpSpPr>
      <p:grpSpPr>
        <a:xfrm>
          <a:off x="0" y="0"/>
          <a:ext cx="0" cy="0"/>
          <a:chOff x="0" y="0"/>
          <a:chExt cx="0" cy="0"/>
        </a:xfrm>
      </p:grpSpPr>
      <p:grpSp>
        <p:nvGrpSpPr>
          <p:cNvPr id="2" name="Group 2"/>
          <p:cNvGrpSpPr/>
          <p:nvPr/>
        </p:nvGrpSpPr>
        <p:grpSpPr>
          <a:xfrm>
            <a:off x="-661932" y="4062094"/>
            <a:ext cx="18081451" cy="6224906"/>
            <a:chOff x="0" y="0"/>
            <a:chExt cx="4762193" cy="1639482"/>
          </a:xfrm>
        </p:grpSpPr>
        <p:sp>
          <p:nvSpPr>
            <p:cNvPr id="3" name="Freeform 3"/>
            <p:cNvSpPr/>
            <p:nvPr/>
          </p:nvSpPr>
          <p:spPr>
            <a:xfrm>
              <a:off x="0" y="0"/>
              <a:ext cx="4762193" cy="1639482"/>
            </a:xfrm>
            <a:custGeom>
              <a:avLst/>
              <a:gdLst/>
              <a:ahLst/>
              <a:cxnLst/>
              <a:rect l="l" t="t" r="r" b="b"/>
              <a:pathLst>
                <a:path w="4762193" h="1639482">
                  <a:moveTo>
                    <a:pt x="21837" y="0"/>
                  </a:moveTo>
                  <a:lnTo>
                    <a:pt x="4740356" y="0"/>
                  </a:lnTo>
                  <a:cubicBezTo>
                    <a:pt x="4746148" y="0"/>
                    <a:pt x="4751702" y="2301"/>
                    <a:pt x="4755797" y="6396"/>
                  </a:cubicBezTo>
                  <a:cubicBezTo>
                    <a:pt x="4759892" y="10491"/>
                    <a:pt x="4762193" y="16045"/>
                    <a:pt x="4762193" y="21837"/>
                  </a:cubicBezTo>
                  <a:lnTo>
                    <a:pt x="4762193" y="1617645"/>
                  </a:lnTo>
                  <a:cubicBezTo>
                    <a:pt x="4762193" y="1623436"/>
                    <a:pt x="4759892" y="1628990"/>
                    <a:pt x="4755797" y="1633086"/>
                  </a:cubicBezTo>
                  <a:cubicBezTo>
                    <a:pt x="4751702" y="1637181"/>
                    <a:pt x="4746148" y="1639482"/>
                    <a:pt x="4740356" y="1639482"/>
                  </a:cubicBezTo>
                  <a:lnTo>
                    <a:pt x="21837" y="1639482"/>
                  </a:lnTo>
                  <a:cubicBezTo>
                    <a:pt x="9777" y="1639482"/>
                    <a:pt x="0" y="1629705"/>
                    <a:pt x="0" y="1617645"/>
                  </a:cubicBezTo>
                  <a:lnTo>
                    <a:pt x="0" y="21837"/>
                  </a:lnTo>
                  <a:cubicBezTo>
                    <a:pt x="0" y="16045"/>
                    <a:pt x="2301" y="10491"/>
                    <a:pt x="6396" y="6396"/>
                  </a:cubicBezTo>
                  <a:cubicBezTo>
                    <a:pt x="10491" y="2301"/>
                    <a:pt x="16045" y="0"/>
                    <a:pt x="21837" y="0"/>
                  </a:cubicBezTo>
                  <a:close/>
                </a:path>
              </a:pathLst>
            </a:custGeom>
            <a:solidFill>
              <a:srgbClr val="8AB5E7"/>
            </a:solidFill>
          </p:spPr>
          <p:txBody>
            <a:bodyPr/>
            <a:lstStyle/>
            <a:p>
              <a:endParaRPr lang="en-US"/>
            </a:p>
          </p:txBody>
        </p:sp>
        <p:sp>
          <p:nvSpPr>
            <p:cNvPr id="4" name="TextBox 4"/>
            <p:cNvSpPr txBox="1"/>
            <p:nvPr/>
          </p:nvSpPr>
          <p:spPr>
            <a:xfrm>
              <a:off x="0" y="47625"/>
              <a:ext cx="4762193" cy="1591857"/>
            </a:xfrm>
            <a:prstGeom prst="rect">
              <a:avLst/>
            </a:prstGeom>
          </p:spPr>
          <p:txBody>
            <a:bodyPr lIns="50800" tIns="50800" rIns="50800" bIns="50800" rtlCol="0" anchor="ctr"/>
            <a:lstStyle/>
            <a:p>
              <a:pPr algn="ctr">
                <a:lnSpc>
                  <a:spcPts val="2400"/>
                </a:lnSpc>
              </a:pPr>
              <a:endParaRPr/>
            </a:p>
          </p:txBody>
        </p:sp>
      </p:grpSp>
      <p:sp>
        <p:nvSpPr>
          <p:cNvPr id="5" name="Freeform 5"/>
          <p:cNvSpPr/>
          <p:nvPr/>
        </p:nvSpPr>
        <p:spPr>
          <a:xfrm>
            <a:off x="13261861" y="1090133"/>
            <a:ext cx="4318678" cy="8106734"/>
          </a:xfrm>
          <a:custGeom>
            <a:avLst/>
            <a:gdLst/>
            <a:ahLst/>
            <a:cxnLst/>
            <a:rect l="l" t="t" r="r" b="b"/>
            <a:pathLst>
              <a:path w="4318678" h="8106734">
                <a:moveTo>
                  <a:pt x="0" y="0"/>
                </a:moveTo>
                <a:lnTo>
                  <a:pt x="4318678" y="0"/>
                </a:lnTo>
                <a:lnTo>
                  <a:pt x="4318678" y="8106734"/>
                </a:lnTo>
                <a:lnTo>
                  <a:pt x="0" y="81067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579242" y="1181150"/>
            <a:ext cx="435801" cy="435801"/>
          </a:xfrm>
          <a:custGeom>
            <a:avLst/>
            <a:gdLst/>
            <a:ahLst/>
            <a:cxnLst/>
            <a:rect l="l" t="t" r="r" b="b"/>
            <a:pathLst>
              <a:path w="435801" h="435801">
                <a:moveTo>
                  <a:pt x="0" y="0"/>
                </a:moveTo>
                <a:lnTo>
                  <a:pt x="435801" y="0"/>
                </a:lnTo>
                <a:lnTo>
                  <a:pt x="435801" y="435801"/>
                </a:lnTo>
                <a:lnTo>
                  <a:pt x="0" y="4358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34149" y="209882"/>
            <a:ext cx="2890186" cy="2890186"/>
          </a:xfrm>
          <a:custGeom>
            <a:avLst/>
            <a:gdLst/>
            <a:ahLst/>
            <a:cxnLst/>
            <a:rect l="l" t="t" r="r" b="b"/>
            <a:pathLst>
              <a:path w="2890186" h="2890186">
                <a:moveTo>
                  <a:pt x="0" y="0"/>
                </a:moveTo>
                <a:lnTo>
                  <a:pt x="2890187" y="0"/>
                </a:lnTo>
                <a:lnTo>
                  <a:pt x="2890187" y="2890187"/>
                </a:lnTo>
                <a:lnTo>
                  <a:pt x="0" y="2890187"/>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7610458" y="5481671"/>
            <a:ext cx="5651403" cy="941069"/>
          </a:xfrm>
          <a:prstGeom prst="rect">
            <a:avLst/>
          </a:prstGeom>
        </p:spPr>
        <p:txBody>
          <a:bodyPr lIns="0" tIns="0" rIns="0" bIns="0" rtlCol="0" anchor="t">
            <a:spAutoFit/>
          </a:bodyPr>
          <a:lstStyle/>
          <a:p>
            <a:pPr>
              <a:lnSpc>
                <a:spcPts val="3780"/>
              </a:lnSpc>
            </a:pPr>
            <a:r>
              <a:rPr lang="en-US" sz="2700" spc="54" dirty="0">
                <a:solidFill>
                  <a:srgbClr val="FFF5E8"/>
                </a:solidFill>
                <a:latin typeface="Canva Sans"/>
              </a:rPr>
              <a:t>202-743-1225</a:t>
            </a:r>
          </a:p>
          <a:p>
            <a:pPr>
              <a:lnSpc>
                <a:spcPts val="3780"/>
              </a:lnSpc>
            </a:pPr>
            <a:r>
              <a:rPr lang="en-US" sz="2700" spc="54" dirty="0">
                <a:solidFill>
                  <a:srgbClr val="FFF5E8"/>
                </a:solidFill>
                <a:latin typeface="Canva Sans"/>
              </a:rPr>
              <a:t>info@annesplace.org</a:t>
            </a:r>
          </a:p>
        </p:txBody>
      </p:sp>
      <p:sp>
        <p:nvSpPr>
          <p:cNvPr id="9" name="TextBox 9"/>
          <p:cNvSpPr txBox="1"/>
          <p:nvPr/>
        </p:nvSpPr>
        <p:spPr>
          <a:xfrm>
            <a:off x="1269677" y="7853997"/>
            <a:ext cx="5651403" cy="941069"/>
          </a:xfrm>
          <a:prstGeom prst="rect">
            <a:avLst/>
          </a:prstGeom>
        </p:spPr>
        <p:txBody>
          <a:bodyPr lIns="0" tIns="0" rIns="0" bIns="0" rtlCol="0" anchor="t">
            <a:spAutoFit/>
          </a:bodyPr>
          <a:lstStyle/>
          <a:p>
            <a:pPr>
              <a:lnSpc>
                <a:spcPts val="3780"/>
              </a:lnSpc>
            </a:pPr>
            <a:r>
              <a:rPr lang="en-US" sz="2700" spc="54" dirty="0">
                <a:solidFill>
                  <a:srgbClr val="FFF5E8"/>
                </a:solidFill>
                <a:latin typeface="Canva Sans"/>
              </a:rPr>
              <a:t>@annesplace</a:t>
            </a:r>
          </a:p>
          <a:p>
            <a:pPr>
              <a:lnSpc>
                <a:spcPts val="3780"/>
              </a:lnSpc>
            </a:pPr>
            <a:r>
              <a:rPr lang="en-US" sz="2700" spc="54" dirty="0">
                <a:solidFill>
                  <a:srgbClr val="FFF5E8"/>
                </a:solidFill>
                <a:latin typeface="Canva Sans"/>
              </a:rPr>
              <a:t>www.annesplace.org</a:t>
            </a:r>
          </a:p>
        </p:txBody>
      </p:sp>
      <p:sp>
        <p:nvSpPr>
          <p:cNvPr id="10" name="TextBox 10"/>
          <p:cNvSpPr txBox="1"/>
          <p:nvPr/>
        </p:nvSpPr>
        <p:spPr>
          <a:xfrm>
            <a:off x="7610458" y="4869037"/>
            <a:ext cx="5651403" cy="460376"/>
          </a:xfrm>
          <a:prstGeom prst="rect">
            <a:avLst/>
          </a:prstGeom>
        </p:spPr>
        <p:txBody>
          <a:bodyPr lIns="0" tIns="0" rIns="0" bIns="0" rtlCol="0" anchor="t">
            <a:spAutoFit/>
          </a:bodyPr>
          <a:lstStyle/>
          <a:p>
            <a:pPr>
              <a:lnSpc>
                <a:spcPts val="3500"/>
              </a:lnSpc>
            </a:pPr>
            <a:r>
              <a:rPr lang="en-US" sz="3500" spc="70">
                <a:solidFill>
                  <a:srgbClr val="FFF5E8"/>
                </a:solidFill>
                <a:latin typeface="Canva Sans Bold"/>
              </a:rPr>
              <a:t>Contact</a:t>
            </a:r>
          </a:p>
        </p:txBody>
      </p:sp>
      <p:sp>
        <p:nvSpPr>
          <p:cNvPr id="11" name="TextBox 11"/>
          <p:cNvSpPr txBox="1"/>
          <p:nvPr/>
        </p:nvSpPr>
        <p:spPr>
          <a:xfrm>
            <a:off x="1269677" y="7241222"/>
            <a:ext cx="5651403" cy="460376"/>
          </a:xfrm>
          <a:prstGeom prst="rect">
            <a:avLst/>
          </a:prstGeom>
        </p:spPr>
        <p:txBody>
          <a:bodyPr lIns="0" tIns="0" rIns="0" bIns="0" rtlCol="0" anchor="t">
            <a:spAutoFit/>
          </a:bodyPr>
          <a:lstStyle/>
          <a:p>
            <a:pPr>
              <a:lnSpc>
                <a:spcPts val="3500"/>
              </a:lnSpc>
            </a:pPr>
            <a:r>
              <a:rPr lang="en-US" sz="3500" spc="70">
                <a:solidFill>
                  <a:srgbClr val="FFF5E8"/>
                </a:solidFill>
                <a:latin typeface="Canva Sans Bold"/>
              </a:rPr>
              <a:t>Visit Us</a:t>
            </a:r>
          </a:p>
        </p:txBody>
      </p:sp>
      <p:sp>
        <p:nvSpPr>
          <p:cNvPr id="12" name="TextBox 12"/>
          <p:cNvSpPr txBox="1"/>
          <p:nvPr/>
        </p:nvSpPr>
        <p:spPr>
          <a:xfrm>
            <a:off x="1269677" y="5481671"/>
            <a:ext cx="5651403" cy="1417319"/>
          </a:xfrm>
          <a:prstGeom prst="rect">
            <a:avLst/>
          </a:prstGeom>
        </p:spPr>
        <p:txBody>
          <a:bodyPr lIns="0" tIns="0" rIns="0" bIns="0" rtlCol="0" anchor="t">
            <a:spAutoFit/>
          </a:bodyPr>
          <a:lstStyle/>
          <a:p>
            <a:pPr>
              <a:lnSpc>
                <a:spcPts val="3780"/>
              </a:lnSpc>
            </a:pPr>
            <a:r>
              <a:rPr lang="en-US" sz="2700" spc="54">
                <a:solidFill>
                  <a:srgbClr val="FFF5E8"/>
                </a:solidFill>
                <a:latin typeface="Canva Sans"/>
              </a:rPr>
              <a:t>P.O. Box 73275</a:t>
            </a:r>
          </a:p>
          <a:p>
            <a:pPr>
              <a:lnSpc>
                <a:spcPts val="3780"/>
              </a:lnSpc>
            </a:pPr>
            <a:r>
              <a:rPr lang="en-US" sz="2700" spc="54">
                <a:solidFill>
                  <a:srgbClr val="FFF5E8"/>
                </a:solidFill>
                <a:latin typeface="Canva Sans"/>
              </a:rPr>
              <a:t>Washington, DC 20056-3275</a:t>
            </a:r>
          </a:p>
          <a:p>
            <a:pPr>
              <a:lnSpc>
                <a:spcPts val="3780"/>
              </a:lnSpc>
            </a:pPr>
            <a:endParaRPr lang="en-US" sz="2700" spc="54">
              <a:solidFill>
                <a:srgbClr val="FFF5E8"/>
              </a:solidFill>
              <a:latin typeface="Canva Sans"/>
            </a:endParaRPr>
          </a:p>
        </p:txBody>
      </p:sp>
      <p:sp>
        <p:nvSpPr>
          <p:cNvPr id="13" name="TextBox 13"/>
          <p:cNvSpPr txBox="1"/>
          <p:nvPr/>
        </p:nvSpPr>
        <p:spPr>
          <a:xfrm>
            <a:off x="1269677" y="4869037"/>
            <a:ext cx="5651403" cy="460376"/>
          </a:xfrm>
          <a:prstGeom prst="rect">
            <a:avLst/>
          </a:prstGeom>
        </p:spPr>
        <p:txBody>
          <a:bodyPr lIns="0" tIns="0" rIns="0" bIns="0" rtlCol="0" anchor="t">
            <a:spAutoFit/>
          </a:bodyPr>
          <a:lstStyle/>
          <a:p>
            <a:pPr>
              <a:lnSpc>
                <a:spcPts val="3500"/>
              </a:lnSpc>
            </a:pPr>
            <a:r>
              <a:rPr lang="en-US" sz="3500" spc="70">
                <a:solidFill>
                  <a:srgbClr val="FFF5E8"/>
                </a:solidFill>
                <a:latin typeface="Canva Sans Bold"/>
              </a:rPr>
              <a:t>Address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729</Words>
  <Application>Microsoft Office PowerPoint</Application>
  <PresentationFormat>Custom</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Canva Sans</vt:lpstr>
      <vt:lpstr>Canva Sans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 sponsor</dc:title>
  <cp:lastModifiedBy>Kat Klein</cp:lastModifiedBy>
  <cp:revision>4</cp:revision>
  <dcterms:created xsi:type="dcterms:W3CDTF">2006-08-16T00:00:00Z</dcterms:created>
  <dcterms:modified xsi:type="dcterms:W3CDTF">2024-04-30T16:55:56Z</dcterms:modified>
  <dc:identifier>DAF_Vjkfrno</dc:identifier>
</cp:coreProperties>
</file>